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71"/>
  </p:notesMasterIdLst>
  <p:sldIdLst>
    <p:sldId id="258" r:id="rId3"/>
    <p:sldId id="346" r:id="rId4"/>
    <p:sldId id="260" r:id="rId5"/>
    <p:sldId id="312" r:id="rId6"/>
    <p:sldId id="313" r:id="rId7"/>
    <p:sldId id="266" r:id="rId8"/>
    <p:sldId id="267" r:id="rId9"/>
    <p:sldId id="268" r:id="rId10"/>
    <p:sldId id="269" r:id="rId11"/>
    <p:sldId id="270" r:id="rId12"/>
    <p:sldId id="348" r:id="rId13"/>
    <p:sldId id="349" r:id="rId14"/>
    <p:sldId id="350" r:id="rId15"/>
    <p:sldId id="351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332" r:id="rId33"/>
    <p:sldId id="289" r:id="rId34"/>
    <p:sldId id="291" r:id="rId35"/>
    <p:sldId id="292" r:id="rId36"/>
    <p:sldId id="293" r:id="rId37"/>
    <p:sldId id="294" r:id="rId38"/>
    <p:sldId id="295" r:id="rId39"/>
    <p:sldId id="347" r:id="rId40"/>
    <p:sldId id="352" r:id="rId41"/>
    <p:sldId id="353" r:id="rId42"/>
    <p:sldId id="360" r:id="rId43"/>
    <p:sldId id="361" r:id="rId44"/>
    <p:sldId id="362" r:id="rId45"/>
    <p:sldId id="363" r:id="rId46"/>
    <p:sldId id="364" r:id="rId47"/>
    <p:sldId id="365" r:id="rId48"/>
    <p:sldId id="366" r:id="rId49"/>
    <p:sldId id="367" r:id="rId50"/>
    <p:sldId id="381" r:id="rId51"/>
    <p:sldId id="382" r:id="rId52"/>
    <p:sldId id="368" r:id="rId53"/>
    <p:sldId id="369" r:id="rId54"/>
    <p:sldId id="383" r:id="rId55"/>
    <p:sldId id="384" r:id="rId56"/>
    <p:sldId id="370" r:id="rId57"/>
    <p:sldId id="371" r:id="rId58"/>
    <p:sldId id="372" r:id="rId59"/>
    <p:sldId id="373" r:id="rId60"/>
    <p:sldId id="374" r:id="rId61"/>
    <p:sldId id="375" r:id="rId62"/>
    <p:sldId id="376" r:id="rId63"/>
    <p:sldId id="377" r:id="rId64"/>
    <p:sldId id="378" r:id="rId65"/>
    <p:sldId id="379" r:id="rId66"/>
    <p:sldId id="380" r:id="rId67"/>
    <p:sldId id="314" r:id="rId68"/>
    <p:sldId id="300" r:id="rId69"/>
    <p:sldId id="385" r:id="rId70"/>
  </p:sldIdLst>
  <p:sldSz cx="9144000" cy="5143500" type="screen16x9"/>
  <p:notesSz cx="6858000" cy="9144000"/>
  <p:embeddedFontLst>
    <p:embeddedFont>
      <p:font typeface="Anton" pitchFamily="2" charset="0"/>
      <p:regular r:id="rId72"/>
    </p:embeddedFont>
    <p:embeddedFont>
      <p:font typeface="Helvetica Neue" panose="020B0604020202020204" charset="0"/>
      <p:regular r:id="rId73"/>
      <p:bold r:id="rId74"/>
      <p:italic r:id="rId75"/>
      <p:boldItalic r:id="rId76"/>
    </p:embeddedFont>
    <p:embeddedFont>
      <p:font typeface="Helvetica Neue Light" panose="020B0604020202020204" charset="0"/>
      <p:regular r:id="rId77"/>
      <p:bold r:id="rId78"/>
      <p:italic r:id="rId79"/>
      <p:boldItalic r:id="rId80"/>
    </p:embeddedFont>
    <p:embeddedFont>
      <p:font typeface="Lato" panose="020F0502020204030203" pitchFamily="34" charset="0"/>
      <p:regular r:id="rId81"/>
      <p:bold r:id="rId82"/>
      <p:italic r:id="rId83"/>
      <p:boldItalic r:id="rId84"/>
    </p:embeddedFont>
    <p:embeddedFont>
      <p:font typeface="Lato Light" panose="020F0502020204030203" pitchFamily="34" charset="0"/>
      <p:regular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A047EC-A56A-4CE6-AB72-0CE3D0EF2E30}" v="5" dt="2022-10-05T21:32:03.082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91" autoAdjust="0"/>
    <p:restoredTop sz="89840" autoAdjust="0"/>
  </p:normalViewPr>
  <p:slideViewPr>
    <p:cSldViewPr snapToGrid="0">
      <p:cViewPr varScale="1">
        <p:scale>
          <a:sx n="94" d="100"/>
          <a:sy n="94" d="100"/>
        </p:scale>
        <p:origin x="67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3.fntdata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3.xml"/><Relationship Id="rId90" Type="http://schemas.microsoft.com/office/2016/11/relationships/changesInfo" Target="changesInfos/changesInfo1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font" Target="fonts/font6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font" Target="fonts/font1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font" Target="fonts/font4.fntdata"/><Relationship Id="rId83" Type="http://schemas.openxmlformats.org/officeDocument/2006/relationships/font" Target="fonts/font12.fntdata"/><Relationship Id="rId88" Type="http://schemas.openxmlformats.org/officeDocument/2006/relationships/theme" Target="theme/theme1.xml"/><Relationship Id="rId9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5.fntdata"/><Relationship Id="rId7" Type="http://schemas.openxmlformats.org/officeDocument/2006/relationships/slide" Target="slides/slide5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font" Target="fonts/font11.fntdata"/><Relationship Id="rId19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6CA047EC-A56A-4CE6-AB72-0CE3D0EF2E30}"/>
    <pc:docChg chg="custSel addSld modSld sldOrd">
      <pc:chgData name="Jorge Angel PAEZ" userId="5867aea35a860aa4" providerId="LiveId" clId="{6CA047EC-A56A-4CE6-AB72-0CE3D0EF2E30}" dt="2022-10-05T21:45:24.054" v="75"/>
      <pc:docMkLst>
        <pc:docMk/>
      </pc:docMkLst>
      <pc:sldChg chg="addSp delSp modSp mod ord">
        <pc:chgData name="Jorge Angel PAEZ" userId="5867aea35a860aa4" providerId="LiveId" clId="{6CA047EC-A56A-4CE6-AB72-0CE3D0EF2E30}" dt="2022-10-05T21:45:24.054" v="75"/>
        <pc:sldMkLst>
          <pc:docMk/>
          <pc:sldMk cId="0" sldId="260"/>
        </pc:sldMkLst>
        <pc:spChg chg="del">
          <ac:chgData name="Jorge Angel PAEZ" userId="5867aea35a860aa4" providerId="LiveId" clId="{6CA047EC-A56A-4CE6-AB72-0CE3D0EF2E30}" dt="2022-10-05T21:30:24.532" v="31" actId="478"/>
          <ac:spMkLst>
            <pc:docMk/>
            <pc:sldMk cId="0" sldId="260"/>
            <ac:spMk id="2" creationId="{52C0192B-C146-191E-7CB7-CD8DA2BF9467}"/>
          </ac:spMkLst>
        </pc:spChg>
        <pc:spChg chg="mod">
          <ac:chgData name="Jorge Angel PAEZ" userId="5867aea35a860aa4" providerId="LiveId" clId="{6CA047EC-A56A-4CE6-AB72-0CE3D0EF2E30}" dt="2022-10-05T21:30:21.970" v="30" actId="1076"/>
          <ac:spMkLst>
            <pc:docMk/>
            <pc:sldMk cId="0" sldId="260"/>
            <ac:spMk id="182" creationId="{00000000-0000-0000-0000-000000000000}"/>
          </ac:spMkLst>
        </pc:spChg>
        <pc:spChg chg="mod">
          <ac:chgData name="Jorge Angel PAEZ" userId="5867aea35a860aa4" providerId="LiveId" clId="{6CA047EC-A56A-4CE6-AB72-0CE3D0EF2E30}" dt="2022-10-05T21:30:01.411" v="1" actId="6549"/>
          <ac:spMkLst>
            <pc:docMk/>
            <pc:sldMk cId="0" sldId="260"/>
            <ac:spMk id="184" creationId="{00000000-0000-0000-0000-000000000000}"/>
          </ac:spMkLst>
        </pc:spChg>
        <pc:picChg chg="add mod">
          <ac:chgData name="Jorge Angel PAEZ" userId="5867aea35a860aa4" providerId="LiveId" clId="{6CA047EC-A56A-4CE6-AB72-0CE3D0EF2E30}" dt="2022-10-05T21:31:45.692" v="33" actId="1076"/>
          <ac:picMkLst>
            <pc:docMk/>
            <pc:sldMk cId="0" sldId="260"/>
            <ac:picMk id="1026" creationId="{985EB57C-B4A1-6546-77A9-D9F0C33C53BD}"/>
          </ac:picMkLst>
        </pc:picChg>
      </pc:sldChg>
      <pc:sldChg chg="add">
        <pc:chgData name="Jorge Angel PAEZ" userId="5867aea35a860aa4" providerId="LiveId" clId="{6CA047EC-A56A-4CE6-AB72-0CE3D0EF2E30}" dt="2022-10-05T21:29:55.363" v="0"/>
        <pc:sldMkLst>
          <pc:docMk/>
          <pc:sldMk cId="3007891742" sldId="346"/>
        </pc:sldMkLst>
      </pc:sldChg>
      <pc:sldChg chg="delSp modSp add mod ord">
        <pc:chgData name="Jorge Angel PAEZ" userId="5867aea35a860aa4" providerId="LiveId" clId="{6CA047EC-A56A-4CE6-AB72-0CE3D0EF2E30}" dt="2022-10-05T21:32:37.411" v="73" actId="1076"/>
        <pc:sldMkLst>
          <pc:docMk/>
          <pc:sldMk cId="1380938068" sldId="347"/>
        </pc:sldMkLst>
        <pc:spChg chg="mod">
          <ac:chgData name="Jorge Angel PAEZ" userId="5867aea35a860aa4" providerId="LiveId" clId="{6CA047EC-A56A-4CE6-AB72-0CE3D0EF2E30}" dt="2022-10-05T21:32:37.411" v="73" actId="1076"/>
          <ac:spMkLst>
            <pc:docMk/>
            <pc:sldMk cId="1380938068" sldId="347"/>
            <ac:spMk id="182" creationId="{00000000-0000-0000-0000-000000000000}"/>
          </ac:spMkLst>
        </pc:spChg>
        <pc:picChg chg="del">
          <ac:chgData name="Jorge Angel PAEZ" userId="5867aea35a860aa4" providerId="LiveId" clId="{6CA047EC-A56A-4CE6-AB72-0CE3D0EF2E30}" dt="2022-10-05T21:32:03.082" v="39" actId="478"/>
          <ac:picMkLst>
            <pc:docMk/>
            <pc:sldMk cId="1380938068" sldId="347"/>
            <ac:picMk id="1026" creationId="{985EB57C-B4A1-6546-77A9-D9F0C33C53BD}"/>
          </ac:picMkLst>
        </pc:picChg>
      </pc:sldChg>
    </pc:docChg>
  </pc:docChgLst>
</pc:chgInfo>
</file>

<file path=ppt/media/image1.jpg>
</file>

<file path=ppt/media/image10.gif>
</file>

<file path=ppt/media/image11.gif>
</file>

<file path=ppt/media/image12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405919ef2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405919ef2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957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741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7467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575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b405919ef2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b405919ef2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fbcbdaf1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fbcbdaf1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405919ef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405919ef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bcbdaf1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fbcbdaf1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47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bcbdaf1c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bcbdaf1c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bcbdaf1c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fbcbdaf1c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fbcbdaf1c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fbcbdaf1c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b405919ef2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b405919ef2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405919ef2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405919ef2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b405919ef2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b405919ef2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fbcbdaf1c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fbcbdaf1c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fbcbdaf1c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fbcbdaf1c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bcbdaf1c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bcbdaf1c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55d5bcb2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55d5bcb2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55d5bcb2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55d5bcb2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b8ac8293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b8ac8293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a14cde810d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a14cde810d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b8ac8293a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b8ac8293a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bcbdaf1c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fbcbdaf1c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b8ac8293a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b8ac8293a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648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9882fd33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a9882fd33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4e7e4839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4e7e4839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4b017fa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4b017fa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6d1346a3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6d1346a3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5876b9c1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5876b9c1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9e889c1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b9e889c1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83685794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83685794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73455bf6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73455bf6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6623bbc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06623bbc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7317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b9e889c1d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gb9e889c1d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6d1346a3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6d1346a3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6d1346a3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6d1346a3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b9e889c1d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b9e889c1d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06d1346a3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06d1346a3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b9e889c1d2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b9e889c1d2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9e889c1d2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9e889c1d2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4b017fa1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4b017fa1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9e889c1d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9e889c1d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5876b9c1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85876b9c1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a14cde810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ga14cde810d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06d1346a3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06d1346a3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b9e889c1d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4" name="Google Shape;454;gb9e889c1d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73455bf6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73455bf6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6623bbc2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6623bbc2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85876b9c1d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85876b9c1d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58327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405919ef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b405919ef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405919ef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405919ef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405919ef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405919ef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Events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Events#eventos_est%C3%A1ndar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1Qd_2a9YfHq7Yt4IGLXwWRs6OFpSu-6o/view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eveloper.mozilla.org/es/docs/Web/JavaScript/Referencia/Objetos_globales/Array" TargetMode="External"/><Relationship Id="rId5" Type="http://schemas.openxmlformats.org/officeDocument/2006/relationships/hyperlink" Target="http://hectorip.github.io/Eloquent-JavaScript-ES-online/chapters/07_elife.html" TargetMode="External"/><Relationship Id="rId4" Type="http://schemas.openxmlformats.org/officeDocument/2006/relationships/hyperlink" Target="http://hectorip.github.io/Eloquent-JavaScript-ES-online/chapters/04_data.html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javascript.info/introduction-browser-events" TargetMode="External"/><Relationship Id="rId7" Type="http://schemas.openxmlformats.org/officeDocument/2006/relationships/hyperlink" Target="https://developer.mozilla.org/es/docs/Web/Events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es.javascript.info/forms-submit" TargetMode="External"/><Relationship Id="rId5" Type="http://schemas.openxmlformats.org/officeDocument/2006/relationships/hyperlink" Target="https://es.javascript.info/events-change-input" TargetMode="External"/><Relationship Id="rId4" Type="http://schemas.openxmlformats.org/officeDocument/2006/relationships/hyperlink" Target="https://es.javascript.info/default-browser-actio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6"/>
          <p:cNvSpPr txBox="1"/>
          <p:nvPr/>
        </p:nvSpPr>
        <p:spPr>
          <a:xfrm>
            <a:off x="212942" y="129531"/>
            <a:ext cx="71249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RECORRIDO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7" name="Google Shape;357;p66"/>
          <p:cNvSpPr txBox="1"/>
          <p:nvPr/>
        </p:nvSpPr>
        <p:spPr>
          <a:xfrm>
            <a:off x="373500" y="960725"/>
            <a:ext cx="8397000" cy="15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Decimos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recorriendo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empleamos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bucle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acceder 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separado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son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iterables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usar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66"/>
          <p:cNvSpPr txBox="1"/>
          <p:nvPr/>
        </p:nvSpPr>
        <p:spPr>
          <a:xfrm>
            <a:off x="386925" y="2681975"/>
            <a:ext cx="8235900" cy="149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index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[index]);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256674" y="1656150"/>
            <a:ext cx="851835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 / ARRAY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MULTIDIMENCIONALES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4209939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considerer a las matrices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simplifica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vision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temenos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visto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conceptos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validos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respect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aposicionamiento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414075" y="3032124"/>
            <a:ext cx="8553462" cy="21113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85150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295269" y="1074987"/>
            <a:ext cx="8553462" cy="406851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//saturno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//marte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//venus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//sol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6438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013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8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0" name="Google Shape;370;p68"/>
          <p:cNvSpPr txBox="1"/>
          <p:nvPr/>
        </p:nvSpPr>
        <p:spPr>
          <a:xfrm>
            <a:off x="678225" y="14209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String, la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largo de un Array,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cuántos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2" name="Google Shape;372;p68"/>
          <p:cNvSpPr txBox="1"/>
          <p:nvPr/>
        </p:nvSpPr>
        <p:spPr>
          <a:xfrm>
            <a:off x="1118850" y="2713925"/>
            <a:ext cx="6906300" cy="107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,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 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//imprime 3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9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8" name="Google Shape;378;p69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común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límite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explícitamente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longitud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dirty="0"/>
          </a:p>
        </p:txBody>
      </p:sp>
      <p:sp>
        <p:nvSpPr>
          <p:cNvPr id="380" name="Google Shape;380;p69"/>
          <p:cNvSpPr txBox="1"/>
          <p:nvPr/>
        </p:nvSpPr>
        <p:spPr>
          <a:xfrm>
            <a:off x="1187200" y="2584125"/>
            <a:ext cx="6906300" cy="200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5, 6, 7, 8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[i]);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0"/>
          <p:cNvSpPr txBox="1"/>
          <p:nvPr/>
        </p:nvSpPr>
        <p:spPr>
          <a:xfrm>
            <a:off x="125260" y="372822"/>
            <a:ext cx="721266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6" name="Google Shape;386;p70"/>
          <p:cNvSpPr txBox="1"/>
          <p:nvPr/>
        </p:nvSpPr>
        <p:spPr>
          <a:xfrm>
            <a:off x="394050" y="1169575"/>
            <a:ext cx="8355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sumar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(o variable)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70"/>
          <p:cNvSpPr txBox="1"/>
          <p:nvPr/>
        </p:nvSpPr>
        <p:spPr>
          <a:xfrm>
            <a:off x="394050" y="2148175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4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//["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3, "palabra", “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”]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1"/>
          <p:cNvSpPr txBox="1"/>
          <p:nvPr/>
        </p:nvSpPr>
        <p:spPr>
          <a:xfrm>
            <a:off x="178575" y="372822"/>
            <a:ext cx="71593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4" name="Google Shape;394;p71"/>
          <p:cNvSpPr txBox="1"/>
          <p:nvPr/>
        </p:nvSpPr>
        <p:spPr>
          <a:xfrm>
            <a:off x="604050" y="118877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 ()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unshift()</a:t>
            </a:r>
            <a:r>
              <a:rPr lang="en-GB" sz="18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similar: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6" name="Google Shape;396;p71"/>
          <p:cNvSpPr txBox="1"/>
          <p:nvPr/>
        </p:nvSpPr>
        <p:spPr>
          <a:xfrm>
            <a:off x="394050" y="2345230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unshift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 elemento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//[“otro elemento”, "marca", 3, "palabra"]</a:t>
            </a:r>
            <a:endParaRPr sz="21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ARREGLOS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MATRICES y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  <p:extLst>
      <p:ext uri="{BB962C8B-B14F-4D97-AF65-F5344CB8AC3E}">
        <p14:creationId xmlns:p14="http://schemas.microsoft.com/office/powerpoint/2010/main" val="3007891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2"/>
          <p:cNvSpPr txBox="1"/>
          <p:nvPr/>
        </p:nvSpPr>
        <p:spPr>
          <a:xfrm>
            <a:off x="496800" y="372822"/>
            <a:ext cx="6841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QUITAR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2" name="Google Shape;402;p72"/>
          <p:cNvSpPr txBox="1"/>
          <p:nvPr/>
        </p:nvSpPr>
        <p:spPr>
          <a:xfrm>
            <a:off x="496800" y="1171850"/>
            <a:ext cx="8150400" cy="2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inversa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shift();</a:t>
            </a:r>
            <a:r>
              <a:rPr lang="en-GB" sz="2000" dirty="0">
                <a:solidFill>
                  <a:schemeClr val="bg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pop()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4" name="Google Shape;40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337" y="3118778"/>
            <a:ext cx="2939325" cy="16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/>
        </p:nvSpPr>
        <p:spPr>
          <a:xfrm>
            <a:off x="275573" y="372822"/>
            <a:ext cx="706235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POP y SHIFT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73"/>
          <p:cNvSpPr txBox="1"/>
          <p:nvPr/>
        </p:nvSpPr>
        <p:spPr>
          <a:xfrm>
            <a:off x="715275" y="1361925"/>
            <a:ext cx="7579200" cy="295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pop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["Luis", "Ana", "Julia"]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shift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["Ana", "Julia"]</a:t>
            </a:r>
            <a:endParaRPr sz="22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74"/>
          <p:cNvSpPr txBox="1"/>
          <p:nvPr/>
        </p:nvSpPr>
        <p:spPr>
          <a:xfrm>
            <a:off x="137786" y="372822"/>
            <a:ext cx="7200139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SPLICE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7" name="Google Shape;417;p74"/>
          <p:cNvSpPr txBox="1"/>
          <p:nvPr/>
        </p:nvSpPr>
        <p:spPr>
          <a:xfrm>
            <a:off x="462075" y="1151250"/>
            <a:ext cx="83655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splice()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cualquier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2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primero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ubica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la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9" name="Google Shape;419;p74"/>
          <p:cNvSpPr txBox="1"/>
          <p:nvPr/>
        </p:nvSpPr>
        <p:spPr>
          <a:xfrm>
            <a:off x="276200" y="2781938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splice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['Rita', 'Ana', 'Vanesa']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5"/>
          <p:cNvSpPr txBox="1"/>
          <p:nvPr/>
        </p:nvSpPr>
        <p:spPr>
          <a:xfrm>
            <a:off x="489825" y="372822"/>
            <a:ext cx="6848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JOIN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5" name="Google Shape;425;p75"/>
          <p:cNvSpPr txBox="1"/>
          <p:nvPr/>
        </p:nvSpPr>
        <p:spPr>
          <a:xfrm>
            <a:off x="678225" y="12866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1979613" algn="l"/>
              </a:tabLst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join </a:t>
            </a:r>
            <a:r>
              <a:rPr lang="en-GB" sz="19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9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array,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separados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pasamos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7" name="Google Shape;427;p75"/>
          <p:cNvSpPr txBox="1"/>
          <p:nvPr/>
        </p:nvSpPr>
        <p:spPr>
          <a:xfrm>
            <a:off x="489825" y="2386525"/>
            <a:ext cx="8030100" cy="227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“, 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Luis, Ana, Julia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“*”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Luis*Ana*Julia</a:t>
            </a:r>
            <a:endParaRPr dirty="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6"/>
          <p:cNvSpPr txBox="1"/>
          <p:nvPr/>
        </p:nvSpPr>
        <p:spPr>
          <a:xfrm>
            <a:off x="255225" y="372822"/>
            <a:ext cx="70827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CONCAT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6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dos Arrays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resultante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5" name="Google Shape;435;p76"/>
          <p:cNvSpPr txBox="1"/>
          <p:nvPr/>
        </p:nvSpPr>
        <p:spPr>
          <a:xfrm>
            <a:off x="678225" y="2213200"/>
            <a:ext cx="80763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“Ronnie”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“Garfield”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“Ronnie”,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“Garfield”,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77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77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 slice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 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copia de una parte del Array dentro de un nuevo Array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empezando por el inicio hasta fin (fin no incluído). El Array original no se modificará.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3" name="Google Shape;443;p77"/>
          <p:cNvSpPr txBox="1"/>
          <p:nvPr/>
        </p:nvSpPr>
        <p:spPr>
          <a:xfrm>
            <a:off x="276200" y="2733350"/>
            <a:ext cx="8777400" cy="120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Nuevo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posición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1 a 3.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contiene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['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Pedro','Miguel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8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INDEXOF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9" name="Google Shape;449;p78"/>
          <p:cNvSpPr txBox="1"/>
          <p:nvPr/>
        </p:nvSpPr>
        <p:spPr>
          <a:xfrm>
            <a:off x="412200" y="1114875"/>
            <a:ext cx="83196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y,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valor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-1</a:t>
            </a:r>
            <a:endParaRPr sz="2900" b="1" dirty="0">
              <a:solidFill>
                <a:schemeClr val="bg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1" name="Google Shape;451;p78"/>
          <p:cNvSpPr txBox="1"/>
          <p:nvPr/>
        </p:nvSpPr>
        <p:spPr>
          <a:xfrm>
            <a:off x="276200" y="2733350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0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3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-1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9"/>
          <p:cNvSpPr txBox="1"/>
          <p:nvPr/>
        </p:nvSpPr>
        <p:spPr>
          <a:xfrm>
            <a:off x="251475" y="3084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INCLUDES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7" name="Google Shape;457;p79"/>
          <p:cNvSpPr txBox="1"/>
          <p:nvPr/>
        </p:nvSpPr>
        <p:spPr>
          <a:xfrm>
            <a:off x="523050" y="1076225"/>
            <a:ext cx="8097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Similar al anterior,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includes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recibo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no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afirmativo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negativo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3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9" name="Google Shape;459;p79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false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0"/>
          <p:cNvSpPr txBox="1"/>
          <p:nvPr/>
        </p:nvSpPr>
        <p:spPr>
          <a:xfrm>
            <a:off x="251475" y="3728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5" name="Google Shape;465;p80"/>
          <p:cNvSpPr txBox="1"/>
          <p:nvPr/>
        </p:nvSpPr>
        <p:spPr>
          <a:xfrm>
            <a:off x="388725" y="1102700"/>
            <a:ext cx="8232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indica,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reverse()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invierte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41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7" name="Google Shape;467;p80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reverse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['Vanesa',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Ana','Miguel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Pedro','Rita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1"/>
          <p:cNvSpPr txBox="1"/>
          <p:nvPr/>
        </p:nvSpPr>
        <p:spPr>
          <a:xfrm>
            <a:off x="346425" y="668850"/>
            <a:ext cx="5259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4" name="Google Shape;474;p81"/>
          <p:cNvSpPr txBox="1"/>
          <p:nvPr/>
        </p:nvSpPr>
        <p:spPr>
          <a:xfrm>
            <a:off x="1048425" y="1811100"/>
            <a:ext cx="6905602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Cuidado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reverse es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destructivo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sea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modifica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 original,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390263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2858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2"/>
          <p:cNvSpPr txBox="1"/>
          <p:nvPr/>
        </p:nvSpPr>
        <p:spPr>
          <a:xfrm>
            <a:off x="338203" y="625800"/>
            <a:ext cx="796667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síntesis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1" name="Google Shape;481;p82"/>
          <p:cNvSpPr/>
          <p:nvPr/>
        </p:nvSpPr>
        <p:spPr>
          <a:xfrm>
            <a:off x="43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lenght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2" name="Google Shape;482;p82"/>
          <p:cNvSpPr/>
          <p:nvPr/>
        </p:nvSpPr>
        <p:spPr>
          <a:xfrm>
            <a:off x="136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82"/>
          <p:cNvSpPr/>
          <p:nvPr/>
        </p:nvSpPr>
        <p:spPr>
          <a:xfrm>
            <a:off x="230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4" name="Google Shape;484;p82"/>
          <p:cNvSpPr/>
          <p:nvPr/>
        </p:nvSpPr>
        <p:spPr>
          <a:xfrm>
            <a:off x="1368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5" name="Google Shape;485;p82"/>
          <p:cNvSpPr/>
          <p:nvPr/>
        </p:nvSpPr>
        <p:spPr>
          <a:xfrm>
            <a:off x="2300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6" name="Google Shape;486;p82"/>
          <p:cNvSpPr/>
          <p:nvPr/>
        </p:nvSpPr>
        <p:spPr>
          <a:xfrm>
            <a:off x="2300600" y="293150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7" name="Google Shape;487;p82"/>
          <p:cNvSpPr/>
          <p:nvPr/>
        </p:nvSpPr>
        <p:spPr>
          <a:xfrm>
            <a:off x="323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82"/>
          <p:cNvSpPr/>
          <p:nvPr/>
        </p:nvSpPr>
        <p:spPr>
          <a:xfrm>
            <a:off x="4164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82"/>
          <p:cNvSpPr/>
          <p:nvPr/>
        </p:nvSpPr>
        <p:spPr>
          <a:xfrm>
            <a:off x="509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0" name="Google Shape;490;p82"/>
          <p:cNvSpPr/>
          <p:nvPr/>
        </p:nvSpPr>
        <p:spPr>
          <a:xfrm>
            <a:off x="602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1" name="Google Shape;491;p82"/>
          <p:cNvSpPr/>
          <p:nvPr/>
        </p:nvSpPr>
        <p:spPr>
          <a:xfrm>
            <a:off x="696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includes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2" name="Google Shape;492;p82"/>
          <p:cNvSpPr/>
          <p:nvPr/>
        </p:nvSpPr>
        <p:spPr>
          <a:xfrm>
            <a:off x="789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reverse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3" name="Google Shape;493;p82"/>
          <p:cNvSpPr/>
          <p:nvPr/>
        </p:nvSpPr>
        <p:spPr>
          <a:xfrm>
            <a:off x="43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averiguar longitud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p82"/>
          <p:cNvSpPr/>
          <p:nvPr/>
        </p:nvSpPr>
        <p:spPr>
          <a:xfrm>
            <a:off x="136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5" name="Google Shape;495;p82"/>
          <p:cNvSpPr/>
          <p:nvPr/>
        </p:nvSpPr>
        <p:spPr>
          <a:xfrm>
            <a:off x="230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quitar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6" name="Google Shape;496;p82"/>
          <p:cNvSpPr/>
          <p:nvPr/>
        </p:nvSpPr>
        <p:spPr>
          <a:xfrm>
            <a:off x="323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82"/>
          <p:cNvSpPr/>
          <p:nvPr/>
        </p:nvSpPr>
        <p:spPr>
          <a:xfrm>
            <a:off x="4164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8" name="Google Shape;498;p82"/>
          <p:cNvSpPr/>
          <p:nvPr/>
        </p:nvSpPr>
        <p:spPr>
          <a:xfrm>
            <a:off x="509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Google Shape;499;p82"/>
          <p:cNvSpPr/>
          <p:nvPr/>
        </p:nvSpPr>
        <p:spPr>
          <a:xfrm>
            <a:off x="602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obtener índice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Google Shape;500;p82"/>
          <p:cNvSpPr/>
          <p:nvPr/>
        </p:nvSpPr>
        <p:spPr>
          <a:xfrm>
            <a:off x="696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verificar existencia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82"/>
          <p:cNvSpPr/>
          <p:nvPr/>
        </p:nvSpPr>
        <p:spPr>
          <a:xfrm>
            <a:off x="789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invertir el orden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02" name="Google Shape;502;p82"/>
          <p:cNvCxnSpPr/>
          <p:nvPr/>
        </p:nvCxnSpPr>
        <p:spPr>
          <a:xfrm>
            <a:off x="807600" y="1786875"/>
            <a:ext cx="74880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82"/>
          <p:cNvCxnSpPr>
            <a:cxnSpLocks/>
            <a:stCxn id="480" idx="2"/>
            <a:endCxn id="480" idx="2"/>
          </p:cNvCxnSpPr>
          <p:nvPr/>
        </p:nvCxnSpPr>
        <p:spPr>
          <a:xfrm>
            <a:off x="4321539" y="16149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82"/>
          <p:cNvCxnSpPr/>
          <p:nvPr/>
        </p:nvCxnSpPr>
        <p:spPr>
          <a:xfrm>
            <a:off x="5079425" y="1614900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82"/>
          <p:cNvCxnSpPr/>
          <p:nvPr/>
        </p:nvCxnSpPr>
        <p:spPr>
          <a:xfrm>
            <a:off x="5502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82"/>
          <p:cNvCxnSpPr/>
          <p:nvPr/>
        </p:nvCxnSpPr>
        <p:spPr>
          <a:xfrm>
            <a:off x="4570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7" name="Google Shape;507;p82"/>
          <p:cNvCxnSpPr/>
          <p:nvPr/>
        </p:nvCxnSpPr>
        <p:spPr>
          <a:xfrm>
            <a:off x="270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82"/>
          <p:cNvCxnSpPr/>
          <p:nvPr/>
        </p:nvCxnSpPr>
        <p:spPr>
          <a:xfrm>
            <a:off x="363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82"/>
          <p:cNvCxnSpPr/>
          <p:nvPr/>
        </p:nvCxnSpPr>
        <p:spPr>
          <a:xfrm>
            <a:off x="177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82"/>
          <p:cNvCxnSpPr/>
          <p:nvPr/>
        </p:nvCxnSpPr>
        <p:spPr>
          <a:xfrm>
            <a:off x="80760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82"/>
          <p:cNvCxnSpPr/>
          <p:nvPr/>
        </p:nvCxnSpPr>
        <p:spPr>
          <a:xfrm>
            <a:off x="643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82"/>
          <p:cNvCxnSpPr/>
          <p:nvPr/>
        </p:nvCxnSpPr>
        <p:spPr>
          <a:xfrm>
            <a:off x="736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" name="Google Shape;513;p82"/>
          <p:cNvCxnSpPr/>
          <p:nvPr/>
        </p:nvCxnSpPr>
        <p:spPr>
          <a:xfrm>
            <a:off x="829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82"/>
          <p:cNvCxnSpPr>
            <a:stCxn id="481" idx="2"/>
            <a:endCxn id="493" idx="0"/>
          </p:cNvCxnSpPr>
          <p:nvPr/>
        </p:nvCxnSpPr>
        <p:spPr>
          <a:xfrm>
            <a:off x="84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15;p82"/>
          <p:cNvCxnSpPr>
            <a:stCxn id="484" idx="2"/>
            <a:endCxn id="494" idx="0"/>
          </p:cNvCxnSpPr>
          <p:nvPr/>
        </p:nvCxnSpPr>
        <p:spPr>
          <a:xfrm>
            <a:off x="1776000" y="2811375"/>
            <a:ext cx="0" cy="80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6" name="Google Shape;516;p82"/>
          <p:cNvCxnSpPr>
            <a:stCxn id="486" idx="2"/>
            <a:endCxn id="495" idx="0"/>
          </p:cNvCxnSpPr>
          <p:nvPr/>
        </p:nvCxnSpPr>
        <p:spPr>
          <a:xfrm>
            <a:off x="2708000" y="3262100"/>
            <a:ext cx="0" cy="35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7" name="Google Shape;517;p82"/>
          <p:cNvCxnSpPr>
            <a:stCxn id="487" idx="2"/>
            <a:endCxn id="496" idx="0"/>
          </p:cNvCxnSpPr>
          <p:nvPr/>
        </p:nvCxnSpPr>
        <p:spPr>
          <a:xfrm>
            <a:off x="364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8" name="Google Shape;518;p82"/>
          <p:cNvCxnSpPr>
            <a:stCxn id="488" idx="2"/>
            <a:endCxn id="497" idx="0"/>
          </p:cNvCxnSpPr>
          <p:nvPr/>
        </p:nvCxnSpPr>
        <p:spPr>
          <a:xfrm>
            <a:off x="4572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82"/>
          <p:cNvCxnSpPr>
            <a:stCxn id="489" idx="2"/>
            <a:endCxn id="498" idx="0"/>
          </p:cNvCxnSpPr>
          <p:nvPr/>
        </p:nvCxnSpPr>
        <p:spPr>
          <a:xfrm>
            <a:off x="550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82"/>
          <p:cNvCxnSpPr>
            <a:stCxn id="490" idx="2"/>
            <a:endCxn id="499" idx="0"/>
          </p:cNvCxnSpPr>
          <p:nvPr/>
        </p:nvCxnSpPr>
        <p:spPr>
          <a:xfrm>
            <a:off x="6436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82"/>
          <p:cNvCxnSpPr>
            <a:stCxn id="491" idx="2"/>
            <a:endCxn id="500" idx="0"/>
          </p:cNvCxnSpPr>
          <p:nvPr/>
        </p:nvCxnSpPr>
        <p:spPr>
          <a:xfrm>
            <a:off x="7368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82"/>
          <p:cNvCxnSpPr>
            <a:stCxn id="492" idx="2"/>
            <a:endCxn id="501" idx="0"/>
          </p:cNvCxnSpPr>
          <p:nvPr/>
        </p:nvCxnSpPr>
        <p:spPr>
          <a:xfrm>
            <a:off x="830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5"/>
          <p:cNvSpPr txBox="1"/>
          <p:nvPr/>
        </p:nvSpPr>
        <p:spPr>
          <a:xfrm>
            <a:off x="-338202" y="159623"/>
            <a:ext cx="72942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CARGAR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ARRAY CON ENTRADAS</a:t>
            </a:r>
            <a:endParaRPr sz="27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0" name="Google Shape;540;p85"/>
          <p:cNvSpPr txBox="1"/>
          <p:nvPr/>
        </p:nvSpPr>
        <p:spPr>
          <a:xfrm>
            <a:off x="0" y="687000"/>
            <a:ext cx="9144000" cy="445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(prompt(“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cuantos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desea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?”))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Empleo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do...while para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cargar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array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prompt()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entrada.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toUpperCase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Concatenamos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nuevo array de dos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elementos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//Salida con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salto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join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87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8"/>
          <p:cNvSpPr txBox="1"/>
          <p:nvPr/>
        </p:nvSpPr>
        <p:spPr>
          <a:xfrm>
            <a:off x="263046" y="211616"/>
            <a:ext cx="713100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8"/>
          <p:cNvSpPr txBox="1"/>
          <p:nvPr/>
        </p:nvSpPr>
        <p:spPr>
          <a:xfrm>
            <a:off x="704850" y="1103499"/>
            <a:ext cx="77343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usarse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personalizados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Podemos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literales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previamente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push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constructor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3" name="Google Shape;563;p88"/>
          <p:cNvSpPr txBox="1"/>
          <p:nvPr/>
        </p:nvSpPr>
        <p:spPr>
          <a:xfrm>
            <a:off x="886800" y="2947599"/>
            <a:ext cx="7370400" cy="1291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9"/>
          <p:cNvSpPr txBox="1"/>
          <p:nvPr/>
        </p:nvSpPr>
        <p:spPr>
          <a:xfrm>
            <a:off x="3666050" y="89251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¡ARRAYS +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9" name="Google Shape;569;p89"/>
          <p:cNvSpPr txBox="1"/>
          <p:nvPr/>
        </p:nvSpPr>
        <p:spPr>
          <a:xfrm>
            <a:off x="4197800" y="1784350"/>
            <a:ext cx="4602600" cy="12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combinación de arrays con objetos genera 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 complejas de datos. </a:t>
            </a:r>
            <a:endParaRPr sz="19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¡Los métodos de arrays y las herramientas para recorrerlos nos permiten acceder y manipular todos estos datos de forma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precisa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prolija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!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71" name="Google Shape;571;p89"/>
          <p:cNvPicPr preferRelativeResize="0"/>
          <p:nvPr/>
        </p:nvPicPr>
        <p:blipFill rotWithShape="1">
          <a:blip r:embed="rId3">
            <a:alphaModFix/>
          </a:blip>
          <a:srcRect l="27631" r="28017"/>
          <a:stretch/>
        </p:blipFill>
        <p:spPr>
          <a:xfrm>
            <a:off x="-145900" y="0"/>
            <a:ext cx="40286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0"/>
          <p:cNvSpPr txBox="1"/>
          <p:nvPr/>
        </p:nvSpPr>
        <p:spPr>
          <a:xfrm>
            <a:off x="650600" y="5507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7" name="Google Shape;577;p90"/>
          <p:cNvSpPr txBox="1"/>
          <p:nvPr/>
        </p:nvSpPr>
        <p:spPr>
          <a:xfrm>
            <a:off x="414075" y="813550"/>
            <a:ext cx="81816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for...of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recorrer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9" name="Google Shape;579;p90"/>
          <p:cNvSpPr txBox="1"/>
          <p:nvPr/>
        </p:nvSpPr>
        <p:spPr>
          <a:xfrm>
            <a:off x="1161300" y="1745200"/>
            <a:ext cx="6821400" cy="279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de principio a fin,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cuestión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referencia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Por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definimos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llaves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1442900" y="2572625"/>
            <a:ext cx="6145800" cy="75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20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endParaRPr sz="24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8" name="Google Shape;588;p91"/>
          <p:cNvSpPr txBox="1"/>
          <p:nvPr/>
        </p:nvSpPr>
        <p:spPr>
          <a:xfrm>
            <a:off x="2058750" y="3635050"/>
            <a:ext cx="502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9" name="Google Shape;589;p91"/>
          <p:cNvSpPr/>
          <p:nvPr/>
        </p:nvSpPr>
        <p:spPr>
          <a:xfrm>
            <a:off x="1958475" y="3628300"/>
            <a:ext cx="5126700" cy="7524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753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0"/>
          <p:cNvSpPr txBox="1"/>
          <p:nvPr/>
        </p:nvSpPr>
        <p:spPr>
          <a:xfrm>
            <a:off x="336885" y="1235243"/>
            <a:ext cx="8085220" cy="3424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2400" b="1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2400" b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son la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manera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tenemos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Javascript de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controlar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acciones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comportamiento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produzcan</a:t>
            </a:r>
            <a:r>
              <a:rPr lang="en-GB" sz="2400" dirty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.</a:t>
            </a:r>
            <a:endParaRPr sz="2400" dirty="0">
              <a:solidFill>
                <a:schemeClr val="dk1"/>
              </a:solidFill>
              <a:highlight>
                <a:srgbClr val="FFFFFF"/>
              </a:highlight>
              <a:latin typeface="+mj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Con Javascript es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qué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sucede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se produce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realiza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click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cierto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o se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inserta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determinado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campo.</a:t>
            </a:r>
            <a:endParaRPr sz="2400" dirty="0">
              <a:solidFill>
                <a:schemeClr val="bg1"/>
              </a:solidFill>
              <a:latin typeface="+mj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2" name="Google Shape;272;p50"/>
          <p:cNvSpPr txBox="1"/>
          <p:nvPr/>
        </p:nvSpPr>
        <p:spPr>
          <a:xfrm>
            <a:off x="-293920" y="213776"/>
            <a:ext cx="4707000" cy="5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</a:t>
            </a:r>
            <a:r>
              <a:rPr lang="en-GB" sz="3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1"/>
          <p:cNvSpPr txBox="1"/>
          <p:nvPr/>
        </p:nvSpPr>
        <p:spPr>
          <a:xfrm>
            <a:off x="547200" y="1618150"/>
            <a:ext cx="8049600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uno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Reciben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event handlers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manejadores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ante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asigna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función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asociada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0" name="Google Shape;280;p51"/>
          <p:cNvSpPr txBox="1"/>
          <p:nvPr/>
        </p:nvSpPr>
        <p:spPr>
          <a:xfrm>
            <a:off x="1671825" y="6290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FUNCIONA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2" name="Google Shape;28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875" y="3616025"/>
            <a:ext cx="2444250" cy="13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2"/>
          <p:cNvSpPr txBox="1"/>
          <p:nvPr/>
        </p:nvSpPr>
        <p:spPr>
          <a:xfrm>
            <a:off x="384700" y="1630300"/>
            <a:ext cx="8369700" cy="25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Hay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entender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suceden</a:t>
            </a:r>
            <a:r>
              <a:rPr lang="en-GB" sz="19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constantemente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JavaScript lo que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"/>
                <a:cs typeface="Helvetica Neue"/>
                <a:sym typeface="Helvetica Neue"/>
              </a:rPr>
              <a:t>escuchar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seleccionados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solidFill>
                  <a:schemeClr val="dk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escuchamos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esperamos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se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definimos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respuesta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escucha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la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denomina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listener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b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8" name="Google Shape;288;p52"/>
          <p:cNvSpPr txBox="1"/>
          <p:nvPr/>
        </p:nvSpPr>
        <p:spPr>
          <a:xfrm>
            <a:off x="1671825" y="6411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FUNCIONA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0" name="Google Shape;290;p52"/>
          <p:cNvSpPr/>
          <p:nvPr/>
        </p:nvSpPr>
        <p:spPr>
          <a:xfrm>
            <a:off x="1961350" y="3851200"/>
            <a:ext cx="5216400" cy="3306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 txBox="1"/>
          <p:nvPr/>
        </p:nvSpPr>
        <p:spPr>
          <a:xfrm>
            <a:off x="1051800" y="691000"/>
            <a:ext cx="704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DEFINIR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JS?</a:t>
            </a:r>
            <a:endParaRPr sz="43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6" name="Google Shape;29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652" y="1813850"/>
            <a:ext cx="2952701" cy="295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4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02" name="Google Shape;302;p54"/>
          <p:cNvSpPr txBox="1"/>
          <p:nvPr/>
        </p:nvSpPr>
        <p:spPr>
          <a:xfrm>
            <a:off x="256674" y="78275"/>
            <a:ext cx="8887326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1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54"/>
          <p:cNvSpPr txBox="1"/>
          <p:nvPr/>
        </p:nvSpPr>
        <p:spPr>
          <a:xfrm>
            <a:off x="5350700" y="1193675"/>
            <a:ext cx="3720300" cy="32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addEventListener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qué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escuchar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cualquier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seleccionado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primer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corresponde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respuesta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5" name="Google Shape;305;p54"/>
          <p:cNvSpPr txBox="1"/>
          <p:nvPr/>
        </p:nvSpPr>
        <p:spPr>
          <a:xfrm>
            <a:off x="85925" y="943175"/>
            <a:ext cx="5191800" cy="408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&gt;Mi primer App&lt;/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document.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respuestaClick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respuestaClick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alert(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5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11" name="Google Shape;311;p55"/>
          <p:cNvSpPr txBox="1"/>
          <p:nvPr/>
        </p:nvSpPr>
        <p:spPr>
          <a:xfrm>
            <a:off x="80724" y="131850"/>
            <a:ext cx="90634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2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2" name="Google Shape;312;p55"/>
          <p:cNvSpPr txBox="1"/>
          <p:nvPr/>
        </p:nvSpPr>
        <p:spPr>
          <a:xfrm>
            <a:off x="5393050" y="1246500"/>
            <a:ext cx="3544200" cy="32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Emplear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respuesta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prefijo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on</a:t>
            </a:r>
            <a:r>
              <a:rPr lang="en-GB" sz="1900" i="1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emplear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anónimas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manejadores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4" name="Google Shape;314;p55"/>
          <p:cNvSpPr txBox="1"/>
          <p:nvPr/>
        </p:nvSpPr>
        <p:spPr>
          <a:xfrm>
            <a:off x="80725" y="1120950"/>
            <a:ext cx="5223900" cy="347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&gt;Mi primer App&lt;/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document.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boton.onclick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{console.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2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6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0" name="Google Shape;320;p56"/>
          <p:cNvSpPr txBox="1"/>
          <p:nvPr/>
        </p:nvSpPr>
        <p:spPr>
          <a:xfrm>
            <a:off x="377675" y="236900"/>
            <a:ext cx="67979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3: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1" name="Google Shape;321;p56"/>
          <p:cNvSpPr txBox="1"/>
          <p:nvPr/>
        </p:nvSpPr>
        <p:spPr>
          <a:xfrm>
            <a:off x="777450" y="1027750"/>
            <a:ext cx="7726500" cy="16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especificando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manejador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etiqueta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HTML.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denominación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idéntica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de la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2 (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prefijo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on)</a:t>
            </a:r>
            <a:r>
              <a:rPr lang="en-GB" sz="2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56"/>
          <p:cNvSpPr txBox="1"/>
          <p:nvPr/>
        </p:nvSpPr>
        <p:spPr>
          <a:xfrm>
            <a:off x="377725" y="2643550"/>
            <a:ext cx="8526000" cy="605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ctr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CLICK2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3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);" /&gt;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899225" y="3319825"/>
            <a:ext cx="77265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comillas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bien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tomarse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referencia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script.</a:t>
            </a:r>
            <a:endParaRPr sz="2000" i="1" dirty="0">
              <a:solidFill>
                <a:schemeClr val="bg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7"/>
          <p:cNvSpPr txBox="1"/>
          <p:nvPr/>
        </p:nvSpPr>
        <p:spPr>
          <a:xfrm>
            <a:off x="320842" y="551046"/>
            <a:ext cx="882780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¿Y </a:t>
            </a:r>
            <a:r>
              <a:rPr lang="en-GB" sz="41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CUÁL</a:t>
            </a: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1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CONVIENE</a:t>
            </a: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USAR?</a:t>
            </a:r>
            <a:endParaRPr sz="41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1" name="Google Shape;331;p57"/>
          <p:cNvSpPr txBox="1"/>
          <p:nvPr/>
        </p:nvSpPr>
        <p:spPr>
          <a:xfrm>
            <a:off x="320842" y="1479350"/>
            <a:ext cx="8635508" cy="27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 y 2 son las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recomendadas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se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venir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usar la </a:t>
            </a:r>
            <a:r>
              <a:rPr lang="en-GB" sz="18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hacerse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2),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equivalentes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bg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/>
          <p:nvPr/>
        </p:nvSpPr>
        <p:spPr>
          <a:xfrm>
            <a:off x="179325" y="6411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¿Y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CUÁL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CONVIENE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USAR?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9" name="Google Shape;339;p58"/>
          <p:cNvSpPr txBox="1"/>
          <p:nvPr/>
        </p:nvSpPr>
        <p:spPr>
          <a:xfrm>
            <a:off x="394875" y="1630300"/>
            <a:ext cx="5235000" cy="25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3,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fácil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implementación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es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recomendada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proyectos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considera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buena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práctica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HTML.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40" name="Google Shape;34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425" y="1203105"/>
            <a:ext cx="2793100" cy="394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34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2"/>
          <p:cNvSpPr/>
          <p:nvPr/>
        </p:nvSpPr>
        <p:spPr>
          <a:xfrm>
            <a:off x="1403625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mouse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3" name="Google Shape;363;p62"/>
          <p:cNvSpPr/>
          <p:nvPr/>
        </p:nvSpPr>
        <p:spPr>
          <a:xfrm>
            <a:off x="2482337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teclado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4" name="Google Shape;364;p62"/>
          <p:cNvSpPr/>
          <p:nvPr/>
        </p:nvSpPr>
        <p:spPr>
          <a:xfrm>
            <a:off x="3561050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change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5" name="Google Shape;365;p62"/>
          <p:cNvSpPr/>
          <p:nvPr/>
        </p:nvSpPr>
        <p:spPr>
          <a:xfrm>
            <a:off x="4639762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6" name="Google Shape;366;p62"/>
          <p:cNvSpPr/>
          <p:nvPr/>
        </p:nvSpPr>
        <p:spPr>
          <a:xfrm>
            <a:off x="5718474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7" name="Google Shape;367;p62"/>
          <p:cNvSpPr/>
          <p:nvPr/>
        </p:nvSpPr>
        <p:spPr>
          <a:xfrm>
            <a:off x="6797187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68" name="Google Shape;368;p62"/>
          <p:cNvCxnSpPr/>
          <p:nvPr/>
        </p:nvCxnSpPr>
        <p:spPr>
          <a:xfrm>
            <a:off x="1877240" y="2215633"/>
            <a:ext cx="5386200" cy="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62"/>
          <p:cNvCxnSpPr/>
          <p:nvPr/>
        </p:nvCxnSpPr>
        <p:spPr>
          <a:xfrm>
            <a:off x="4570722" y="189267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0" name="Google Shape;370;p62"/>
          <p:cNvCxnSpPr/>
          <p:nvPr/>
        </p:nvCxnSpPr>
        <p:spPr>
          <a:xfrm>
            <a:off x="4031366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1" name="Google Shape;371;p62"/>
          <p:cNvCxnSpPr/>
          <p:nvPr/>
        </p:nvCxnSpPr>
        <p:spPr>
          <a:xfrm>
            <a:off x="2952654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2" name="Google Shape;372;p62"/>
          <p:cNvCxnSpPr/>
          <p:nvPr/>
        </p:nvCxnSpPr>
        <p:spPr>
          <a:xfrm>
            <a:off x="1873941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62"/>
          <p:cNvCxnSpPr/>
          <p:nvPr/>
        </p:nvCxnSpPr>
        <p:spPr>
          <a:xfrm>
            <a:off x="5110078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62"/>
          <p:cNvCxnSpPr/>
          <p:nvPr/>
        </p:nvCxnSpPr>
        <p:spPr>
          <a:xfrm>
            <a:off x="6188791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" name="Google Shape;375;p62"/>
          <p:cNvCxnSpPr/>
          <p:nvPr/>
        </p:nvCxnSpPr>
        <p:spPr>
          <a:xfrm>
            <a:off x="7267503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6" name="Google Shape;376;p62"/>
          <p:cNvSpPr txBox="1"/>
          <p:nvPr/>
        </p:nvSpPr>
        <p:spPr>
          <a:xfrm>
            <a:off x="2185800" y="976025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E1CA93C-A7DB-1D75-1AD7-8A3169259500}"/>
              </a:ext>
            </a:extLst>
          </p:cNvPr>
          <p:cNvSpPr txBox="1"/>
          <p:nvPr/>
        </p:nvSpPr>
        <p:spPr>
          <a:xfrm>
            <a:off x="2482337" y="3875087"/>
            <a:ext cx="57862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Referencia de Eventos</a:t>
            </a:r>
            <a:endParaRPr lang="es-AR" sz="32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3"/>
          <p:cNvSpPr txBox="1"/>
          <p:nvPr/>
        </p:nvSpPr>
        <p:spPr>
          <a:xfrm>
            <a:off x="559450" y="2018500"/>
            <a:ext cx="38424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mouse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destacarán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2" name="Google Shape;382;p63"/>
          <p:cNvSpPr txBox="1"/>
          <p:nvPr/>
        </p:nvSpPr>
        <p:spPr>
          <a:xfrm>
            <a:off x="-60650" y="1029400"/>
            <a:ext cx="5082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MOUSE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3" name="Google Shape;383;p63"/>
          <p:cNvPicPr preferRelativeResize="0"/>
          <p:nvPr/>
        </p:nvPicPr>
        <p:blipFill rotWithShape="1">
          <a:blip r:embed="rId3">
            <a:alphaModFix/>
          </a:blip>
          <a:srcRect l="9548" r="18113"/>
          <a:stretch/>
        </p:blipFill>
        <p:spPr>
          <a:xfrm>
            <a:off x="5423200" y="0"/>
            <a:ext cx="3720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4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89" name="Google Shape;389;p64"/>
          <p:cNvSpPr txBox="1"/>
          <p:nvPr/>
        </p:nvSpPr>
        <p:spPr>
          <a:xfrm>
            <a:off x="298500" y="131850"/>
            <a:ext cx="88456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MOUSE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0" name="Google Shape;390;p64"/>
          <p:cNvSpPr txBox="1"/>
          <p:nvPr/>
        </p:nvSpPr>
        <p:spPr>
          <a:xfrm>
            <a:off x="298500" y="998500"/>
            <a:ext cx="8845500" cy="19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mousedown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mouseup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oprime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/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botón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ratón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mouseover/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mouseout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puntero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mouse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mueve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/sale del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mousemove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movimiento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mouse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click: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rgbClr val="8215BC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mousedown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dirty="0" err="1">
                <a:solidFill>
                  <a:srgbClr val="8215BC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mouseup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válido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1" name="Google Shape;391;p64"/>
          <p:cNvSpPr txBox="1"/>
          <p:nvPr/>
        </p:nvSpPr>
        <p:spPr>
          <a:xfrm>
            <a:off x="812100" y="3084500"/>
            <a:ext cx="7596900" cy="1902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45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btnMain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45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btnMain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onmousemove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Move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8215B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/>
        </p:nvSpPr>
        <p:spPr>
          <a:xfrm>
            <a:off x="4134200" y="852925"/>
            <a:ext cx="5119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TECLADO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8" name="Google Shape;398;p65"/>
          <p:cNvSpPr txBox="1"/>
          <p:nvPr/>
        </p:nvSpPr>
        <p:spPr>
          <a:xfrm>
            <a:off x="4863800" y="2068075"/>
            <a:ext cx="36600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teclado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destacarán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99" name="Google Shape;399;p65"/>
          <p:cNvPicPr preferRelativeResize="0"/>
          <p:nvPr/>
        </p:nvPicPr>
        <p:blipFill rotWithShape="1">
          <a:blip r:embed="rId3">
            <a:alphaModFix/>
          </a:blip>
          <a:srcRect l="26252" r="22682"/>
          <a:stretch/>
        </p:blipFill>
        <p:spPr>
          <a:xfrm>
            <a:off x="0" y="-30350"/>
            <a:ext cx="4340975" cy="51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6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05" name="Google Shape;405;p66"/>
          <p:cNvSpPr txBox="1"/>
          <p:nvPr/>
        </p:nvSpPr>
        <p:spPr>
          <a:xfrm>
            <a:off x="192505" y="252535"/>
            <a:ext cx="895149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TECLADO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6" name="Google Shape;406;p66"/>
          <p:cNvSpPr txBox="1"/>
          <p:nvPr/>
        </p:nvSpPr>
        <p:spPr>
          <a:xfrm>
            <a:off x="865550" y="1340050"/>
            <a:ext cx="82098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keydown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presiona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keyup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tecla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7" name="Google Shape;407;p66"/>
          <p:cNvSpPr txBox="1"/>
          <p:nvPr/>
        </p:nvSpPr>
        <p:spPr>
          <a:xfrm>
            <a:off x="865550" y="2572975"/>
            <a:ext cx="7596900" cy="241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2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2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input2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onkeyup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keyUp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input2.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onkeydown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keyDown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7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4" name="Google Shape;414;p67"/>
          <p:cNvSpPr txBox="1"/>
          <p:nvPr/>
        </p:nvSpPr>
        <p:spPr>
          <a:xfrm>
            <a:off x="405674" y="40000"/>
            <a:ext cx="87383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CHANGE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5" name="Google Shape;415;p67"/>
          <p:cNvSpPr txBox="1"/>
          <p:nvPr/>
        </p:nvSpPr>
        <p:spPr>
          <a:xfrm>
            <a:off x="405675" y="1029100"/>
            <a:ext cx="8702700" cy="1272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change 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detecta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cambio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escribe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input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hay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change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sección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ocurre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6" name="Google Shape;416;p67"/>
          <p:cNvSpPr txBox="1"/>
          <p:nvPr/>
        </p:nvSpPr>
        <p:spPr>
          <a:xfrm>
            <a:off x="920300" y="2403525"/>
            <a:ext cx="7596900" cy="2463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HTML DE REFERENCIA</a:t>
            </a:r>
            <a:endParaRPr sz="12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JS</a:t>
            </a:r>
            <a:br>
              <a:rPr lang="en-GB" sz="120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input2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onchange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valor1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input2.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onchange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valor2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8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3" name="Google Shape;423;p68"/>
          <p:cNvSpPr txBox="1"/>
          <p:nvPr/>
        </p:nvSpPr>
        <p:spPr>
          <a:xfrm>
            <a:off x="367400" y="40000"/>
            <a:ext cx="8776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INPUT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68"/>
          <p:cNvSpPr txBox="1"/>
          <p:nvPr/>
        </p:nvSpPr>
        <p:spPr>
          <a:xfrm>
            <a:off x="367400" y="1029100"/>
            <a:ext cx="87027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queremos ejecutar una función </a:t>
            </a:r>
            <a:r>
              <a:rPr lang="en-GB" sz="20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vez que se tipea sobre el campo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conviene trabajar directamente con el evento </a:t>
            </a:r>
            <a:r>
              <a:rPr lang="en-GB" sz="2000" b="1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5" name="Google Shape;425;p68"/>
          <p:cNvSpPr txBox="1"/>
          <p:nvPr/>
        </p:nvSpPr>
        <p:spPr>
          <a:xfrm>
            <a:off x="920300" y="2011075"/>
            <a:ext cx="7596900" cy="2855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 </a:t>
            </a: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8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8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8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sz="18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‘input’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8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GB" sz="1800" dirty="0">
                <a:solidFill>
                  <a:srgbClr val="EF89D2"/>
                </a:solidFill>
                <a:latin typeface="Courier New"/>
                <a:ea typeface="Courier New"/>
                <a:cs typeface="Courier New"/>
                <a:sym typeface="Courier New"/>
              </a:rPr>
              <a:t> =&gt;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8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input1.value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9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32" name="Google Shape;432;p69"/>
          <p:cNvSpPr txBox="1"/>
          <p:nvPr/>
        </p:nvSpPr>
        <p:spPr>
          <a:xfrm>
            <a:off x="240632" y="0"/>
            <a:ext cx="890336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SUBMIT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69"/>
          <p:cNvSpPr txBox="1"/>
          <p:nvPr/>
        </p:nvSpPr>
        <p:spPr>
          <a:xfrm>
            <a:off x="551075" y="814775"/>
            <a:ext cx="8496000" cy="10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submit 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formulario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enviado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validar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formulario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antes de ser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enviado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servidor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bien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abortar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envío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procesarlo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JavaScript.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4" name="Google Shape;434;p69"/>
          <p:cNvSpPr txBox="1"/>
          <p:nvPr/>
        </p:nvSpPr>
        <p:spPr>
          <a:xfrm>
            <a:off x="905750" y="1865075"/>
            <a:ext cx="7596900" cy="3232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1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1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i="1" dirty="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preventDefault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Enviado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0"/>
          <p:cNvSpPr txBox="1"/>
          <p:nvPr/>
        </p:nvSpPr>
        <p:spPr>
          <a:xfrm>
            <a:off x="4269150" y="875792"/>
            <a:ext cx="49529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OTROS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2" name="Google Shape;442;p70"/>
          <p:cNvSpPr txBox="1"/>
          <p:nvPr/>
        </p:nvSpPr>
        <p:spPr>
          <a:xfrm>
            <a:off x="4269150" y="2065259"/>
            <a:ext cx="4485300" cy="24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estándar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especificaciones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oficiales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internamente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específicos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3" name="Google Shape;443;p70"/>
          <p:cNvPicPr preferRelativeResize="0"/>
          <p:nvPr/>
        </p:nvPicPr>
        <p:blipFill rotWithShape="1">
          <a:blip r:embed="rId3">
            <a:alphaModFix/>
          </a:blip>
          <a:srcRect l="23541"/>
          <a:stretch/>
        </p:blipFill>
        <p:spPr>
          <a:xfrm>
            <a:off x="-1" y="0"/>
            <a:ext cx="40276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O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ARREGLOS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1"/>
          <p:cNvSpPr txBox="1"/>
          <p:nvPr/>
        </p:nvSpPr>
        <p:spPr>
          <a:xfrm>
            <a:off x="505150" y="241146"/>
            <a:ext cx="68327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OTROS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0" name="Google Shape;450;p71"/>
          <p:cNvSpPr txBox="1"/>
          <p:nvPr/>
        </p:nvSpPr>
        <p:spPr>
          <a:xfrm>
            <a:off x="705250" y="1269875"/>
            <a:ext cx="7861234" cy="31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forma de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declararlos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similar a lo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abordado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aprender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bajo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qué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disparan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buscamos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conocer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recomienda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verificar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u="sng" dirty="0" err="1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referencia</a:t>
            </a:r>
            <a:r>
              <a:rPr lang="en-GB" sz="1800" u="sng" dirty="0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 de </a:t>
            </a:r>
            <a:r>
              <a:rPr lang="en-GB" sz="1800" u="sng" dirty="0" err="1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eventos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1" name="Google Shape;451;p71"/>
          <p:cNvSpPr/>
          <p:nvPr/>
        </p:nvSpPr>
        <p:spPr>
          <a:xfrm>
            <a:off x="705250" y="2869650"/>
            <a:ext cx="8049300" cy="916200"/>
          </a:xfrm>
          <a:prstGeom prst="rect">
            <a:avLst/>
          </a:prstGeom>
          <a:noFill/>
          <a:ln w="19050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3"/>
          <p:cNvSpPr txBox="1"/>
          <p:nvPr/>
        </p:nvSpPr>
        <p:spPr>
          <a:xfrm>
            <a:off x="322300" y="1615625"/>
            <a:ext cx="8364900" cy="2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información</a:t>
            </a:r>
            <a:r>
              <a:rPr lang="en-GB" sz="19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contextual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acciones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ante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submit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prevenir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comportamiento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defecto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correctamente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</a:t>
            </a:r>
            <a:r>
              <a:rPr lang="en-GB" sz="19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event</a:t>
            </a:r>
            <a:r>
              <a:rPr lang="en-GB" sz="19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3" name="Google Shape;463;p73"/>
          <p:cNvSpPr/>
          <p:nvPr/>
        </p:nvSpPr>
        <p:spPr>
          <a:xfrm>
            <a:off x="425575" y="2687275"/>
            <a:ext cx="8146800" cy="7470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73"/>
          <p:cNvSpPr txBox="1"/>
          <p:nvPr/>
        </p:nvSpPr>
        <p:spPr>
          <a:xfrm>
            <a:off x="609600" y="660250"/>
            <a:ext cx="71866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4"/>
          <p:cNvSpPr txBox="1"/>
          <p:nvPr/>
        </p:nvSpPr>
        <p:spPr>
          <a:xfrm>
            <a:off x="389550" y="660250"/>
            <a:ext cx="74067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3" name="Google Shape;473;p74"/>
          <p:cNvSpPr txBox="1"/>
          <p:nvPr/>
        </p:nvSpPr>
        <p:spPr>
          <a:xfrm>
            <a:off x="389550" y="1749350"/>
            <a:ext cx="8364900" cy="22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modernos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forma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automática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manejadora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que no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necesario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incluirlo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llamada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no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usarse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handler,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siempre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estará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disponible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llamada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9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5"/>
          <p:cNvSpPr txBox="1"/>
          <p:nvPr/>
        </p:nvSpPr>
        <p:spPr>
          <a:xfrm>
            <a:off x="6288504" y="979760"/>
            <a:ext cx="2855495" cy="3431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endParaRPr sz="37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Datos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formulario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usando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event</a:t>
            </a:r>
            <a:endParaRPr sz="37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2" name="Google Shape;482;p75"/>
          <p:cNvSpPr txBox="1"/>
          <p:nvPr/>
        </p:nvSpPr>
        <p:spPr>
          <a:xfrm>
            <a:off x="99500" y="160800"/>
            <a:ext cx="6015900" cy="482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1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endParaRPr sz="11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i="1" dirty="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Cancelamos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comportamiento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preventDefault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Obtenemos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cual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disparó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.target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Obtengo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primero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hijo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&lt;input type="text"&gt;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formulario.children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].value);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Obtengo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segundo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hijo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&lt;input type="number"&gt; 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formulario.children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].value); 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6736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Google Shape;674;p101">
            <a:extLst>
              <a:ext uri="{FF2B5EF4-FFF2-40B4-BE49-F238E27FC236}">
                <a16:creationId xmlns:a16="http://schemas.microsoft.com/office/drawing/2014/main" id="{AE55DB4C-4384-2804-B7C6-935FA5FC02A5}"/>
              </a:ext>
            </a:extLst>
          </p:cNvPr>
          <p:cNvSpPr txBox="1"/>
          <p:nvPr/>
        </p:nvSpPr>
        <p:spPr>
          <a:xfrm>
            <a:off x="825110" y="1691014"/>
            <a:ext cx="7754100" cy="2242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Array |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	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Majo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Página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21 a 24).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Eloquent JavaScript(ES)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800" b="1" i="1" u="sng" dirty="0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guiada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Proyecto: Vida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Electrónica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Documentación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Google Shape;674;p101">
            <a:extLst>
              <a:ext uri="{FF2B5EF4-FFF2-40B4-BE49-F238E27FC236}">
                <a16:creationId xmlns:a16="http://schemas.microsoft.com/office/drawing/2014/main" id="{AE55DB4C-4384-2804-B7C6-935FA5FC02A5}"/>
              </a:ext>
            </a:extLst>
          </p:cNvPr>
          <p:cNvSpPr txBox="1"/>
          <p:nvPr/>
        </p:nvSpPr>
        <p:spPr>
          <a:xfrm>
            <a:off x="825110" y="1042737"/>
            <a:ext cx="7754100" cy="3978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6838" lvl="0" indent="-2381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Ejemplos interactivos: Eventos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Introducción a eventos del navegador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Acciones predeterminadas del navegador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73025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Eventos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change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input,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cut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copy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paste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73025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Formularios: evento y método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submit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6838" marR="0" lvl="0" indent="-2381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Referencia de Eventos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3"/>
          <p:cNvSpPr txBox="1"/>
          <p:nvPr/>
        </p:nvSpPr>
        <p:spPr>
          <a:xfrm>
            <a:off x="175364" y="936600"/>
            <a:ext cx="8968586" cy="3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es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tipo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sirve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almacenar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forma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colección</a:t>
            </a:r>
            <a:r>
              <a:rPr lang="en-GB" sz="18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strings,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es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tienen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0 (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array)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63"/>
          <p:cNvSpPr txBox="1"/>
          <p:nvPr/>
        </p:nvSpPr>
        <p:spPr>
          <a:xfrm>
            <a:off x="-638039" y="233975"/>
            <a:ext cx="4734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1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ARRAY?</a:t>
            </a:r>
            <a:endParaRPr sz="5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/>
        </p:nvSpPr>
        <p:spPr>
          <a:xfrm>
            <a:off x="263047" y="129531"/>
            <a:ext cx="707487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64"/>
          <p:cNvSpPr txBox="1"/>
          <p:nvPr/>
        </p:nvSpPr>
        <p:spPr>
          <a:xfrm>
            <a:off x="373500" y="782700"/>
            <a:ext cx="83970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declarar una variable y asignar un array empleamos los 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corchetes ([ ])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dentro de ellos definimos todos los valores separados por coma.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arrays en Javascript empiezan siempre en la posición 0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Un array que tenga, por ejemplo, 10 elementos, tendrá posiciones de 0 a  9.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2" name="Google Shape;342;p64"/>
          <p:cNvSpPr txBox="1"/>
          <p:nvPr/>
        </p:nvSpPr>
        <p:spPr>
          <a:xfrm>
            <a:off x="454050" y="2040725"/>
            <a:ext cx="8235900" cy="2875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Declaraciòn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vacío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arrayA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nùmeros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arrayB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strings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arrayC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C1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C2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C3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booleanos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arrayD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mixto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C4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5"/>
          <p:cNvSpPr txBox="1"/>
          <p:nvPr/>
        </p:nvSpPr>
        <p:spPr>
          <a:xfrm>
            <a:off x="250521" y="129531"/>
            <a:ext cx="708740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ACCESO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9" name="Google Shape;349;p65"/>
          <p:cNvSpPr txBox="1"/>
          <p:nvPr/>
        </p:nvSpPr>
        <p:spPr>
          <a:xfrm>
            <a:off x="373500" y="960725"/>
            <a:ext cx="8397000" cy="12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posición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acceder 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0" name="Google Shape;350;p65"/>
          <p:cNvSpPr txBox="1"/>
          <p:nvPr/>
        </p:nvSpPr>
        <p:spPr>
          <a:xfrm>
            <a:off x="454050" y="2465693"/>
            <a:ext cx="8235900" cy="211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1;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4;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5;</a:t>
            </a:r>
            <a:endParaRPr sz="10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3727</Words>
  <Application>Microsoft Office PowerPoint</Application>
  <PresentationFormat>Presentación en pantalla (16:9)</PresentationFormat>
  <Paragraphs>426</Paragraphs>
  <Slides>68</Slides>
  <Notes>68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68</vt:i4>
      </vt:variant>
    </vt:vector>
  </HeadingPairs>
  <TitlesOfParts>
    <vt:vector size="78" baseType="lpstr">
      <vt:lpstr>Helvetica Neue</vt:lpstr>
      <vt:lpstr>Helvetica Neue Light</vt:lpstr>
      <vt:lpstr>Wingdings</vt:lpstr>
      <vt:lpstr>Anton</vt:lpstr>
      <vt:lpstr>Lato Light</vt:lpstr>
      <vt:lpstr>Arial</vt:lpstr>
      <vt:lpstr>Lato</vt:lpstr>
      <vt:lpstr>Courier New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42</cp:revision>
  <dcterms:modified xsi:type="dcterms:W3CDTF">2022-11-29T12:18:47Z</dcterms:modified>
</cp:coreProperties>
</file>